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25"/>
  </p:notesMasterIdLst>
  <p:sldIdLst>
    <p:sldId id="260" r:id="rId2"/>
    <p:sldId id="263" r:id="rId3"/>
    <p:sldId id="265" r:id="rId4"/>
    <p:sldId id="266" r:id="rId5"/>
    <p:sldId id="267" r:id="rId6"/>
    <p:sldId id="269" r:id="rId7"/>
    <p:sldId id="268" r:id="rId8"/>
    <p:sldId id="273" r:id="rId9"/>
    <p:sldId id="274" r:id="rId10"/>
    <p:sldId id="270" r:id="rId11"/>
    <p:sldId id="271" r:id="rId12"/>
    <p:sldId id="272" r:id="rId13"/>
    <p:sldId id="276" r:id="rId14"/>
    <p:sldId id="278" r:id="rId15"/>
    <p:sldId id="279" r:id="rId16"/>
    <p:sldId id="280" r:id="rId17"/>
    <p:sldId id="281" r:id="rId18"/>
    <p:sldId id="285" r:id="rId19"/>
    <p:sldId id="286" r:id="rId20"/>
    <p:sldId id="288" r:id="rId21"/>
    <p:sldId id="287" r:id="rId22"/>
    <p:sldId id="28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499FB-5685-4686-B88B-D79616BAC328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93491-3910-4310-A932-056979B17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0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1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47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6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4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1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1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93491-3910-4310-A932-056979B17B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8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7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8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4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3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2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5770" y="489652"/>
            <a:ext cx="1125836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err="1" smtClean="0">
                <a:ln/>
                <a:solidFill>
                  <a:srgbClr val="C00000"/>
                </a:solidFill>
                <a:latin typeface="Arial" charset="0"/>
              </a:rPr>
              <a:t>Tiết</a:t>
            </a:r>
            <a:r>
              <a:rPr lang="en-US" sz="7200" b="1" smtClean="0">
                <a:ln/>
                <a:solidFill>
                  <a:srgbClr val="C00000"/>
                </a:solidFill>
                <a:latin typeface="Arial" charset="0"/>
              </a:rPr>
              <a:t> 2, 3. Bài 2: </a:t>
            </a:r>
            <a:r>
              <a:rPr lang="en-US" sz="7200" b="1" dirty="0">
                <a:ln/>
                <a:solidFill>
                  <a:srgbClr val="C00000"/>
                </a:solidFill>
                <a:latin typeface="Arial" charset="0"/>
              </a:rPr>
              <a:t>CHẤT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112887"/>
            <a:ext cx="12192000" cy="4745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83620" y="727091"/>
            <a:ext cx="368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/>
              <a:t>II.- </a:t>
            </a:r>
            <a:r>
              <a:rPr lang="en-US" altLang="en-US" sz="2800" b="1" u="sng" dirty="0" err="1"/>
              <a:t>Tính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chất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của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chất</a:t>
            </a:r>
            <a:r>
              <a:rPr lang="en-US" altLang="en-US" sz="2800" b="1" u="sng" dirty="0"/>
              <a:t> 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23378" y="3076575"/>
            <a:ext cx="2895600" cy="1857375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Muốn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được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tính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</a:rPr>
              <a:t>phải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sao</a:t>
            </a:r>
            <a:r>
              <a:rPr lang="en-US" altLang="en-US" sz="28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981853" y="1499677"/>
            <a:ext cx="1524000" cy="13716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endParaRPr lang="en-US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4981853" y="3250148"/>
            <a:ext cx="1619434" cy="14283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Cân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077287" y="5163105"/>
            <a:ext cx="1625354" cy="143300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9" name="Picture 13" descr="Picture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72" y="1761615"/>
            <a:ext cx="6937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 animBg="1"/>
      <p:bldP spid="14347" grpId="0" animBg="1"/>
      <p:bldP spid="143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81100" y="966049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FF3300"/>
                </a:solidFill>
              </a:rPr>
              <a:t>Dùng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dụng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cụ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đo</a:t>
            </a:r>
            <a:r>
              <a:rPr lang="en-US" altLang="en-US" sz="2800" b="1" dirty="0">
                <a:solidFill>
                  <a:srgbClr val="FF3300"/>
                </a:solidFill>
              </a:rPr>
              <a:t> ta </a:t>
            </a:r>
            <a:r>
              <a:rPr lang="en-US" altLang="en-US" sz="2800" b="1" dirty="0" err="1">
                <a:solidFill>
                  <a:srgbClr val="FF3300"/>
                </a:solidFill>
              </a:rPr>
              <a:t>biết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những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tính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2773" name="Picture 1" descr="hh8tr008h01"/>
          <p:cNvPicPr>
            <a:picLocks noGrp="1" noChangeAspect="1"/>
          </p:cNvPicPr>
          <p:nvPr isPhoto="1"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028"/>
            <a:ext cx="3733800" cy="387641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5" name="Picture 7" descr="20_(2)_13022587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59595"/>
            <a:ext cx="4114800" cy="35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3263283" y="5628442"/>
            <a:ext cx="5208233" cy="1143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Nhiệt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r>
              <a:rPr lang="en-US" altLang="en-US" b="1" dirty="0"/>
              <a:t> </a:t>
            </a:r>
            <a:r>
              <a:rPr lang="en-US" altLang="en-US" b="1" dirty="0" err="1"/>
              <a:t>sôi</a:t>
            </a:r>
            <a:r>
              <a:rPr lang="en-US" altLang="en-US" b="1" dirty="0"/>
              <a:t>, </a:t>
            </a:r>
            <a:r>
              <a:rPr lang="en-US" altLang="en-US" b="1" dirty="0" err="1"/>
              <a:t>nhiệt</a:t>
            </a:r>
            <a:r>
              <a:rPr lang="en-US" altLang="en-US" b="1" dirty="0"/>
              <a:t> </a:t>
            </a:r>
            <a:r>
              <a:rPr lang="en-US" altLang="en-US" b="1" dirty="0" err="1"/>
              <a:t>độ</a:t>
            </a:r>
            <a:r>
              <a:rPr lang="en-US" altLang="en-US" b="1" dirty="0"/>
              <a:t> </a:t>
            </a:r>
            <a:r>
              <a:rPr lang="en-US" altLang="en-US" b="1" dirty="0" err="1"/>
              <a:t>nóng</a:t>
            </a:r>
            <a:r>
              <a:rPr lang="en-US" altLang="en-US" b="1" dirty="0"/>
              <a:t> </a:t>
            </a:r>
            <a:r>
              <a:rPr lang="en-US" altLang="en-US" b="1" dirty="0" err="1"/>
              <a:t>chảy</a:t>
            </a:r>
            <a:r>
              <a:rPr lang="en-US" altLang="en-US" b="1" dirty="0"/>
              <a:t>,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/>
              <a:t>khối</a:t>
            </a:r>
            <a:r>
              <a:rPr lang="en-US" altLang="en-US" b="1" dirty="0"/>
              <a:t> </a:t>
            </a:r>
            <a:r>
              <a:rPr lang="en-US" altLang="en-US" b="1" dirty="0" err="1"/>
              <a:t>lượng</a:t>
            </a:r>
            <a:r>
              <a:rPr lang="en-US" altLang="en-US" b="1" dirty="0"/>
              <a:t> </a:t>
            </a:r>
            <a:r>
              <a:rPr lang="en-US" altLang="en-US" b="1" dirty="0" err="1"/>
              <a:t>riêng</a:t>
            </a:r>
            <a:r>
              <a:rPr lang="en-US" altLang="en-US" b="1" dirty="0"/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418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6" descr="Description: nuoc_dong_d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1752028"/>
            <a:ext cx="4194273" cy="404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1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1" descr="hh8tr008h02"/>
          <p:cNvPicPr>
            <a:picLocks noGrp="1" noChangeAspect="1"/>
          </p:cNvPicPr>
          <p:nvPr isPhoto="1"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546" y="1995995"/>
            <a:ext cx="2895600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59380" y="998967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FF3300"/>
                </a:solidFill>
              </a:rPr>
              <a:t>Làm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thí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nghiệm</a:t>
            </a:r>
            <a:r>
              <a:rPr lang="en-US" altLang="en-US" sz="2800" b="1" dirty="0">
                <a:solidFill>
                  <a:srgbClr val="FF3300"/>
                </a:solidFill>
              </a:rPr>
              <a:t> ta </a:t>
            </a:r>
            <a:r>
              <a:rPr lang="en-US" altLang="en-US" sz="2800" b="1" dirty="0" err="1">
                <a:solidFill>
                  <a:srgbClr val="FF3300"/>
                </a:solidFill>
              </a:rPr>
              <a:t>biết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những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tính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33798" name="Picture 1" descr="hh8tr012h03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22" y="2104007"/>
            <a:ext cx="2709454" cy="30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" descr="hh8tr012h05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92" y="2104007"/>
            <a:ext cx="2474912" cy="30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3026546" y="5407241"/>
            <a:ext cx="563880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418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77001" y="0"/>
            <a:ext cx="12378089" cy="114300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A92 hay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18" descr="Description: do_tan_dau_an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1" y="746587"/>
            <a:ext cx="4873139" cy="26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0" descr="Description: do_tan_dau_an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0" y="3491398"/>
            <a:ext cx="4873139" cy="26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0" y="-15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524000" y="1293813"/>
            <a:ext cx="1841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524000" y="2360613"/>
            <a:ext cx="1841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8440" name="Picture 17" descr="Description: do_tan_dau_an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28" y="746587"/>
            <a:ext cx="4531712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1524000" y="6245710"/>
            <a:ext cx="9144000" cy="4619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A92.</a:t>
            </a:r>
          </a:p>
        </p:txBody>
      </p:sp>
    </p:spTree>
    <p:extLst>
      <p:ext uri="{BB962C8B-B14F-4D97-AF65-F5344CB8AC3E}">
        <p14:creationId xmlns:p14="http://schemas.microsoft.com/office/powerpoint/2010/main" val="1689088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84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600200" y="152400"/>
            <a:ext cx="2286000" cy="19462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?1)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940175" y="144463"/>
            <a:ext cx="6629400" cy="2308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 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600200" y="2644775"/>
            <a:ext cx="2286000" cy="2295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?2)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3940175" y="2655888"/>
            <a:ext cx="6629400" cy="375761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 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sunfuric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5" name="Picture 21" descr="Description: http://victonh.files.wordpress.com/2008/03/180px-sulfuric_acid_burning_tissue_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3200400"/>
            <a:ext cx="21542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10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35006" y="583543"/>
            <a:ext cx="9312676" cy="563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8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435006" y="1219200"/>
            <a:ext cx="11496582" cy="5638800"/>
            <a:chOff x="0" y="0"/>
            <a:chExt cx="5705475" cy="4333875"/>
          </a:xfrm>
        </p:grpSpPr>
        <p:pic>
          <p:nvPicPr>
            <p:cNvPr id="21511" name="Picture 23" descr="Description: ung_dung_nhom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05475" cy="1113972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4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2" name="Picture 24" descr="Description: ung_dung_nhom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3972"/>
              <a:ext cx="5705475" cy="905331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4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3" name="Picture 25" descr="Description: ung_dung_nhom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9303"/>
              <a:ext cx="5705475" cy="1409241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4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26" descr="Description: ung_dung_nhom_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8544"/>
              <a:ext cx="5705475" cy="905331"/>
            </a:xfrm>
            <a:prstGeom prst="rect">
              <a:avLst/>
            </a:prstGeom>
            <a:noFill/>
            <a:ln w="3810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>
                  <a:alpha val="42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24000" y="1545630"/>
            <a:ext cx="1841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524000" y="2450505"/>
            <a:ext cx="1841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1524000" y="3860205"/>
            <a:ext cx="18415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9"/>
          <p:cNvSpPr>
            <a:spLocks noChangeArrowheads="1"/>
          </p:cNvSpPr>
          <p:nvPr/>
        </p:nvSpPr>
        <p:spPr bwMode="auto">
          <a:xfrm>
            <a:off x="1592263" y="22225"/>
            <a:ext cx="184150" cy="523875"/>
          </a:xfrm>
          <a:prstGeom prst="rect">
            <a:avLst/>
          </a:prstGeom>
          <a:solidFill>
            <a:srgbClr val="DAEDEF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660525" y="3140075"/>
            <a:ext cx="26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77553" y="1419448"/>
            <a:ext cx="9921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607380" y="2178051"/>
            <a:ext cx="97706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418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24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04261" y="381000"/>
            <a:ext cx="1150218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BIẾT?</a:t>
            </a:r>
            <a:b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Hemoglobin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ôxy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80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4800601" y="228601"/>
            <a:ext cx="3122971" cy="646331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 : CHẤT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676401" y="990601"/>
            <a:ext cx="491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III.- Chất tinh khiết – hỗn hợp </a:t>
            </a:r>
          </a:p>
        </p:txBody>
      </p:sp>
      <p:pic>
        <p:nvPicPr>
          <p:cNvPr id="17446" name="Picture 38" descr="nuoc_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426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51" name="Group 43"/>
          <p:cNvGrpSpPr>
            <a:grpSpLocks/>
          </p:cNvGrpSpPr>
          <p:nvPr/>
        </p:nvGrpSpPr>
        <p:grpSpPr bwMode="auto">
          <a:xfrm>
            <a:off x="1981200" y="2209800"/>
            <a:ext cx="4305300" cy="4648200"/>
            <a:chOff x="288" y="1392"/>
            <a:chExt cx="2712" cy="2928"/>
          </a:xfrm>
        </p:grpSpPr>
        <p:pic>
          <p:nvPicPr>
            <p:cNvPr id="17450" name="Picture 42" descr="nkv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392"/>
              <a:ext cx="2712" cy="2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48" name="Picture 40" descr="thanh-phan-nuoc-tinh-khiet-vinh-hao-vihaw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264"/>
              <a:ext cx="1320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4800601" y="228601"/>
            <a:ext cx="3122971" cy="646331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 : CHẤT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676401" y="990601"/>
            <a:ext cx="491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III.- Chất tinh khiết – hỗn hợp 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2820726" y="3654660"/>
            <a:ext cx="1608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6362086" y="3598526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khiết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2820726" y="4454719"/>
            <a:ext cx="571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68591"/>
              </p:ext>
            </p:extLst>
          </p:nvPr>
        </p:nvGraphicFramePr>
        <p:xfrm>
          <a:off x="1573034" y="1876697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0281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/>
                        <a:t>Vd</a:t>
                      </a:r>
                      <a:r>
                        <a:rPr lang="en-US" sz="2800" dirty="0" smtClean="0"/>
                        <a:t> : </a:t>
                      </a:r>
                      <a:r>
                        <a:rPr lang="en-US" sz="2800" dirty="0" err="1" smtClean="0"/>
                        <a:t>nước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khoáng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nước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sông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nước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biển</a:t>
                      </a:r>
                      <a:r>
                        <a:rPr lang="en-US" sz="2800" baseline="0" dirty="0" smtClean="0"/>
                        <a:t>, gang </a:t>
                      </a:r>
                      <a:r>
                        <a:rPr lang="en-US" sz="2800" baseline="0" dirty="0" err="1" smtClean="0"/>
                        <a:t>thép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khí</a:t>
                      </a:r>
                      <a:r>
                        <a:rPr lang="en-US" sz="2800" baseline="0" dirty="0" smtClean="0"/>
                        <a:t>,…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/>
                        <a:t>Vd</a:t>
                      </a:r>
                      <a:r>
                        <a:rPr lang="en-US" sz="2800" dirty="0" smtClean="0"/>
                        <a:t>: </a:t>
                      </a:r>
                      <a:r>
                        <a:rPr lang="en-US" sz="2800" baseline="0" dirty="0" err="1" smtClean="0"/>
                        <a:t>nhôm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khí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oxi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dirty="0" err="1" smtClean="0"/>
                        <a:t>nước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cất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sắt</a:t>
                      </a:r>
                      <a:r>
                        <a:rPr lang="en-US" sz="2800" baseline="0" dirty="0" smtClean="0"/>
                        <a:t>,…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/>
      <p:bldP spid="34835" grpId="0"/>
      <p:bldP spid="348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8111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9949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7042" y="1119620"/>
            <a:ext cx="11401684" cy="4351338"/>
          </a:xfrm>
        </p:spPr>
        <p:txBody>
          <a:bodyPr/>
          <a:lstStyle/>
          <a:p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yui-gen1" descr="Description: am_d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6" y="2081051"/>
            <a:ext cx="1666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escription: cay_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86" y="4413925"/>
            <a:ext cx="1666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escription: ban_g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52" y="2100387"/>
            <a:ext cx="19145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escription: dong_v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52" y="4462788"/>
            <a:ext cx="1666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Description: b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773" y="2123556"/>
            <a:ext cx="1666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escription: than_m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2" y="4413925"/>
            <a:ext cx="193542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escription: song_suo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29" y="4386588"/>
            <a:ext cx="184304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Description: 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71" y="2123556"/>
            <a:ext cx="1666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Description: xe-da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67" y="2064864"/>
            <a:ext cx="1666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524003" y="265637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897299" y="3841356"/>
            <a:ext cx="3846165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nhân</a:t>
            </a:r>
            <a:r>
              <a:rPr lang="en-US" altLang="en-US" dirty="0"/>
              <a:t> </a:t>
            </a:r>
            <a:r>
              <a:rPr lang="en-US" altLang="en-US" dirty="0" err="1"/>
              <a:t>tạo</a:t>
            </a:r>
            <a:endParaRPr lang="en-US" altLang="en-US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24001" y="7714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524001" y="9238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524001" y="10762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524001" y="12286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3897297" y="6111975"/>
            <a:ext cx="384616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</a:t>
            </a:r>
            <a:r>
              <a:rPr lang="en-US" altLang="en-US" dirty="0" err="1"/>
              <a:t>nhiên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25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20" grpId="0" bldLvl="0" animBg="1" autoUpdateAnimBg="0"/>
      <p:bldP spid="21" grpId="0" build="p" animBg="1"/>
      <p:bldP spid="30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14600" y="23622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.VnTime" pitchFamily="34" charset="0"/>
              </a:rPr>
              <a:t>Hỗn</a:t>
            </a:r>
            <a:r>
              <a:rPr lang="en-US" alt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.VnTime" pitchFamily="34" charset="0"/>
              </a:rPr>
              <a:t>hợp</a:t>
            </a:r>
            <a:endParaRPr lang="en-US" altLang="en-US" sz="28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477000" y="228600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66"/>
                </a:solidFill>
                <a:latin typeface=".VnTime" pitchFamily="34" charset="0"/>
              </a:rPr>
              <a:t>Chất</a:t>
            </a:r>
            <a:r>
              <a:rPr lang="en-US" alt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.VnTime" pitchFamily="34" charset="0"/>
              </a:rPr>
              <a:t>tinh</a:t>
            </a:r>
            <a:r>
              <a:rPr lang="en-US" altLang="en-US" sz="28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.VnTime" pitchFamily="34" charset="0"/>
              </a:rPr>
              <a:t>khiết</a:t>
            </a:r>
            <a:endParaRPr lang="en-US" altLang="en-US" sz="2800" b="1" dirty="0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800601" y="228601"/>
            <a:ext cx="3122971" cy="646331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 : CHẤT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676401" y="990601"/>
            <a:ext cx="491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III.- Chất tinh khiết – hỗn hợp 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057401" y="1676401"/>
            <a:ext cx="4676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1.- Chất tinh khiết – hỗn hợp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8945" y="3152892"/>
            <a:ext cx="4747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mtClean="0"/>
              <a:t>Hỗn hợp là hai hay nhiều chất trộn lẫn vào nhau.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258342" y="3139831"/>
            <a:ext cx="5891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smtClean="0"/>
              <a:t>Chất tinh khiết là chất không có lẫn chất khác.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17111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Sơ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 smtClean="0"/>
              <a:t>chưng</a:t>
            </a:r>
            <a:r>
              <a:rPr lang="en-US" altLang="en-US" dirty="0" smtClean="0"/>
              <a:t> </a:t>
            </a:r>
            <a:r>
              <a:rPr lang="en-US" altLang="en-US" dirty="0" err="1"/>
              <a:t>cất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</a:t>
            </a:r>
            <a:r>
              <a:rPr lang="en-US" altLang="en-US" dirty="0" err="1"/>
              <a:t>nhiên</a:t>
            </a:r>
            <a:endParaRPr lang="en-US" altLang="en-US" dirty="0"/>
          </a:p>
        </p:txBody>
      </p:sp>
      <p:pic>
        <p:nvPicPr>
          <p:cNvPr id="35844" name="Picture 1" descr="hh8tr010h01"/>
          <p:cNvPicPr>
            <a:picLocks noGrp="1" noChangeAspect="1"/>
          </p:cNvPicPr>
          <p:nvPr isPhoto="1"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88392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800601" y="228601"/>
            <a:ext cx="3122971" cy="646331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 : CHẤT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676401" y="1143001"/>
            <a:ext cx="491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III.- Chất tinh khiết – hỗn hợp 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52601" y="1600201"/>
            <a:ext cx="479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3.- Tách chất ra khỏi hỗn hợp 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905000" y="2286001"/>
            <a:ext cx="4343400" cy="18383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Nước biển là một hỗn hợp gồm nước và muối, làm thế nào để tách muối ra khỏi nước biển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6705600" y="1295400"/>
            <a:ext cx="3733800" cy="141128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Dầu ăn lẫn với nước làm thế nào tách riêng dầu ăn ra.</a:t>
            </a:r>
          </a:p>
        </p:txBody>
      </p:sp>
      <p:pic>
        <p:nvPicPr>
          <p:cNvPr id="19471" name="Picture 1" descr="hh8tr010h0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449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781800" y="2971800"/>
            <a:ext cx="3733800" cy="141128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Bột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tách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99"/>
                </a:solidFill>
                <a:latin typeface="Times New Roman" panose="02020603050405020304" pitchFamily="18" charset="0"/>
              </a:rPr>
              <a:t>riêng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sắt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705600" y="4760914"/>
            <a:ext cx="3733800" cy="1411287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Muối lẫn với cát làm thế nào tách riêng 2 chất trên 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  <p:bldP spid="19472" grpId="0" animBg="1"/>
      <p:bldP spid="194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800601" y="228601"/>
            <a:ext cx="3122971" cy="646331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BÀI 2 : CHẤT</a:t>
            </a:r>
            <a:r>
              <a:rPr lang="en-US" altLang="en-US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676401" y="1143001"/>
            <a:ext cx="4913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III.- Chất tinh khiết – hỗn hợp 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133601" y="1600201"/>
            <a:ext cx="4791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3.- Tách chất ra khỏi hỗn hợp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905000" y="2142881"/>
            <a:ext cx="8534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sự khác nhau về tính chất vật lý có thể tách một </a:t>
            </a:r>
            <a:r>
              <a:rPr lang="en-US" altLang="en-US" sz="2800" b="1" err="1">
                <a:solidFill>
                  <a:srgbClr val="000099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ra khỏi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99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(làm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bay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chưng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cất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,…)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835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Description: xe-d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89" y="3114217"/>
            <a:ext cx="2662724" cy="206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Description: 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65" y="763479"/>
            <a:ext cx="2662724" cy="20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escription: than_m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7" y="763479"/>
            <a:ext cx="2589851" cy="204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66917" y="952099"/>
            <a:ext cx="14221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Xenlulozơ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67528" y="1061223"/>
            <a:ext cx="696787" cy="412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56266" y="1477805"/>
            <a:ext cx="69678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67528" y="1481908"/>
            <a:ext cx="685525" cy="333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194091" y="1688146"/>
            <a:ext cx="852257" cy="30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71361" y="1503367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triped Right Arrow 38"/>
          <p:cNvSpPr/>
          <p:nvPr/>
        </p:nvSpPr>
        <p:spPr>
          <a:xfrm>
            <a:off x="142043" y="5675639"/>
            <a:ext cx="807868" cy="484632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0307" y="5503928"/>
            <a:ext cx="8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6934" y="3558120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87911" y="3683495"/>
            <a:ext cx="696787" cy="412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05994" y="4095971"/>
            <a:ext cx="69678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87911" y="4095971"/>
            <a:ext cx="685525" cy="333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9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  <p:bldP spid="4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418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987" y="39949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32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u="sng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en-US" sz="3200" b="1" u="sng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u="sng" smtClean="0">
                <a:latin typeface="Arial" panose="020B0604020202020204" pitchFamily="34" charset="0"/>
                <a:cs typeface="Arial" panose="020B0604020202020204" pitchFamily="34" charset="0"/>
              </a:rPr>
              <a:t>1. Mỗi chất có những tính chất nhất định: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2991" y="5262195"/>
            <a:ext cx="10515600" cy="1058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4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887990" y="2656373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887988" y="7714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887988" y="9238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887988" y="10762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887988" y="12286148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Flowchart: Alternate Process 2"/>
          <p:cNvSpPr/>
          <p:nvPr/>
        </p:nvSpPr>
        <p:spPr>
          <a:xfrm>
            <a:off x="4753995" y="1508419"/>
            <a:ext cx="1948648" cy="612648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 flipH="1">
            <a:off x="5569188" y="70097"/>
            <a:ext cx="318263" cy="4394450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1786636" y="2459908"/>
            <a:ext cx="3744155" cy="50434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314249" y="2445699"/>
            <a:ext cx="3744155" cy="53275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 flipH="1">
            <a:off x="3204627" y="892744"/>
            <a:ext cx="243812" cy="4575686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Curved Connector 37"/>
          <p:cNvCxnSpPr/>
          <p:nvPr/>
        </p:nvCxnSpPr>
        <p:spPr>
          <a:xfrm>
            <a:off x="7995457" y="2984805"/>
            <a:ext cx="1067537" cy="31768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933" y="3341371"/>
            <a:ext cx="1351717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554175" y="3328846"/>
            <a:ext cx="154471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36983" y="3334260"/>
            <a:ext cx="1246569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120482" y="3326150"/>
            <a:ext cx="188502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hủy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0" grpId="0" bldLvl="0" animBg="1" autoUpdateAnimBg="0"/>
      <p:bldP spid="3" grpId="0" animBg="1"/>
      <p:bldP spid="7" grpId="0" animBg="1"/>
      <p:bldP spid="27" grpId="0" animBg="1"/>
      <p:bldP spid="28" grpId="0" animBg="1"/>
      <p:bldP spid="29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7"/>
          <p:cNvSpPr>
            <a:spLocks noChangeArrowheads="1"/>
          </p:cNvSpPr>
          <p:nvPr/>
        </p:nvSpPr>
        <p:spPr bwMode="auto">
          <a:xfrm>
            <a:off x="1028700" y="839064"/>
            <a:ext cx="368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u="sng" dirty="0" smtClean="0"/>
              <a:t>II- </a:t>
            </a:r>
            <a:r>
              <a:rPr lang="en-US" altLang="en-US" sz="2800" b="1" u="sng" dirty="0" err="1"/>
              <a:t>Tính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chất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của</a:t>
            </a:r>
            <a:r>
              <a:rPr lang="en-US" altLang="en-US" sz="2800" b="1" u="sng" dirty="0"/>
              <a:t> </a:t>
            </a:r>
            <a:r>
              <a:rPr lang="en-US" altLang="en-US" sz="2800" b="1" u="sng" dirty="0" err="1"/>
              <a:t>chất</a:t>
            </a:r>
            <a:r>
              <a:rPr lang="en-US" altLang="en-US" sz="2800" b="1" u="sng" dirty="0"/>
              <a:t> </a:t>
            </a:r>
          </a:p>
        </p:txBody>
      </p:sp>
      <p:sp>
        <p:nvSpPr>
          <p:cNvPr id="14340" name="Rectangle 38"/>
          <p:cNvSpPr>
            <a:spLocks noChangeArrowheads="1"/>
          </p:cNvSpPr>
          <p:nvPr/>
        </p:nvSpPr>
        <p:spPr bwMode="auto">
          <a:xfrm>
            <a:off x="1393518" y="1418303"/>
            <a:ext cx="7375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000099"/>
                </a:solidFill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hãy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đặc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điểm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chất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</a:rPr>
              <a:t>:</a:t>
            </a:r>
            <a:endParaRPr lang="en-US" altLang="en-US" sz="2800" dirty="0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1981200" y="2328141"/>
            <a:ext cx="8077200" cy="205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14342" name="Line 40"/>
          <p:cNvSpPr>
            <a:spLocks noChangeShapeType="1"/>
          </p:cNvSpPr>
          <p:nvPr/>
        </p:nvSpPr>
        <p:spPr bwMode="auto">
          <a:xfrm>
            <a:off x="1981200" y="2883765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41"/>
          <p:cNvSpPr>
            <a:spLocks noChangeShapeType="1"/>
          </p:cNvSpPr>
          <p:nvPr/>
        </p:nvSpPr>
        <p:spPr bwMode="auto">
          <a:xfrm>
            <a:off x="1981200" y="3340965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42"/>
          <p:cNvSpPr>
            <a:spLocks noChangeShapeType="1"/>
          </p:cNvSpPr>
          <p:nvPr/>
        </p:nvSpPr>
        <p:spPr bwMode="auto">
          <a:xfrm>
            <a:off x="1981200" y="3874365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45"/>
          <p:cNvSpPr>
            <a:spLocks noChangeShapeType="1"/>
          </p:cNvSpPr>
          <p:nvPr/>
        </p:nvSpPr>
        <p:spPr bwMode="auto">
          <a:xfrm>
            <a:off x="33528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47"/>
          <p:cNvSpPr>
            <a:spLocks noChangeShapeType="1"/>
          </p:cNvSpPr>
          <p:nvPr/>
        </p:nvSpPr>
        <p:spPr bwMode="auto">
          <a:xfrm>
            <a:off x="42672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48"/>
          <p:cNvSpPr>
            <a:spLocks noChangeShapeType="1"/>
          </p:cNvSpPr>
          <p:nvPr/>
        </p:nvSpPr>
        <p:spPr bwMode="auto">
          <a:xfrm>
            <a:off x="51816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49"/>
          <p:cNvSpPr>
            <a:spLocks noChangeShapeType="1"/>
          </p:cNvSpPr>
          <p:nvPr/>
        </p:nvSpPr>
        <p:spPr bwMode="auto">
          <a:xfrm>
            <a:off x="60960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50"/>
          <p:cNvSpPr>
            <a:spLocks noChangeShapeType="1"/>
          </p:cNvSpPr>
          <p:nvPr/>
        </p:nvSpPr>
        <p:spPr bwMode="auto">
          <a:xfrm>
            <a:off x="70104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51"/>
          <p:cNvSpPr>
            <a:spLocks noChangeShapeType="1"/>
          </p:cNvSpPr>
          <p:nvPr/>
        </p:nvSpPr>
        <p:spPr bwMode="auto">
          <a:xfrm>
            <a:off x="79248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52"/>
          <p:cNvSpPr>
            <a:spLocks noChangeShapeType="1"/>
          </p:cNvSpPr>
          <p:nvPr/>
        </p:nvSpPr>
        <p:spPr bwMode="auto">
          <a:xfrm>
            <a:off x="8915400" y="2350365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Rectangle 55"/>
          <p:cNvSpPr>
            <a:spLocks noChangeArrowheads="1"/>
          </p:cNvSpPr>
          <p:nvPr/>
        </p:nvSpPr>
        <p:spPr bwMode="auto">
          <a:xfrm>
            <a:off x="3581400" y="242656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Màu</a:t>
            </a:r>
          </a:p>
        </p:txBody>
      </p:sp>
      <p:sp>
        <p:nvSpPr>
          <p:cNvPr id="14353" name="Rectangle 56"/>
          <p:cNvSpPr>
            <a:spLocks noChangeArrowheads="1"/>
          </p:cNvSpPr>
          <p:nvPr/>
        </p:nvSpPr>
        <p:spPr bwMode="auto">
          <a:xfrm>
            <a:off x="4394200" y="2426566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Mùi</a:t>
            </a:r>
          </a:p>
        </p:txBody>
      </p:sp>
      <p:sp>
        <p:nvSpPr>
          <p:cNvPr id="14354" name="Rectangle 57"/>
          <p:cNvSpPr>
            <a:spLocks noChangeArrowheads="1"/>
          </p:cNvSpPr>
          <p:nvPr/>
        </p:nvSpPr>
        <p:spPr bwMode="auto">
          <a:xfrm>
            <a:off x="5505450" y="2426566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Vị</a:t>
            </a:r>
          </a:p>
        </p:txBody>
      </p:sp>
      <p:sp>
        <p:nvSpPr>
          <p:cNvPr id="14355" name="Rectangle 58"/>
          <p:cNvSpPr>
            <a:spLocks noChangeArrowheads="1"/>
          </p:cNvSpPr>
          <p:nvPr/>
        </p:nvSpPr>
        <p:spPr bwMode="auto">
          <a:xfrm>
            <a:off x="6326188" y="2426566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Thể</a:t>
            </a:r>
          </a:p>
        </p:txBody>
      </p:sp>
      <p:sp>
        <p:nvSpPr>
          <p:cNvPr id="14356" name="Rectangle 59"/>
          <p:cNvSpPr>
            <a:spLocks noChangeArrowheads="1"/>
          </p:cNvSpPr>
          <p:nvPr/>
        </p:nvSpPr>
        <p:spPr bwMode="auto">
          <a:xfrm>
            <a:off x="7085014" y="2426566"/>
            <a:ext cx="763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 err="1">
                <a:solidFill>
                  <a:srgbClr val="FF0000"/>
                </a:solidFill>
              </a:rPr>
              <a:t>Dạng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357" name="Rectangle 60"/>
          <p:cNvSpPr>
            <a:spLocks noChangeArrowheads="1"/>
          </p:cNvSpPr>
          <p:nvPr/>
        </p:nvSpPr>
        <p:spPr bwMode="auto">
          <a:xfrm>
            <a:off x="8077200" y="2426566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Tan </a:t>
            </a:r>
          </a:p>
        </p:txBody>
      </p:sp>
      <p:sp>
        <p:nvSpPr>
          <p:cNvPr id="14358" name="Rectangle 61"/>
          <p:cNvSpPr>
            <a:spLocks noChangeArrowheads="1"/>
          </p:cNvSpPr>
          <p:nvPr/>
        </p:nvSpPr>
        <p:spPr bwMode="auto">
          <a:xfrm>
            <a:off x="9078914" y="2426566"/>
            <a:ext cx="82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Cháy </a:t>
            </a:r>
          </a:p>
        </p:txBody>
      </p:sp>
      <p:sp>
        <p:nvSpPr>
          <p:cNvPr id="14359" name="Rectangle 62"/>
          <p:cNvSpPr>
            <a:spLocks noChangeArrowheads="1"/>
          </p:cNvSpPr>
          <p:nvPr/>
        </p:nvSpPr>
        <p:spPr bwMode="auto">
          <a:xfrm>
            <a:off x="2286000" y="2867891"/>
            <a:ext cx="825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Muối </a:t>
            </a:r>
          </a:p>
        </p:txBody>
      </p:sp>
      <p:sp>
        <p:nvSpPr>
          <p:cNvPr id="14360" name="Rectangle 63"/>
          <p:cNvSpPr>
            <a:spLocks noChangeArrowheads="1"/>
          </p:cNvSpPr>
          <p:nvPr/>
        </p:nvSpPr>
        <p:spPr bwMode="auto">
          <a:xfrm>
            <a:off x="2286001" y="3401291"/>
            <a:ext cx="93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Đường</a:t>
            </a:r>
          </a:p>
        </p:txBody>
      </p:sp>
      <p:sp>
        <p:nvSpPr>
          <p:cNvPr id="14361" name="Rectangle 64"/>
          <p:cNvSpPr>
            <a:spLocks noChangeArrowheads="1"/>
          </p:cNvSpPr>
          <p:nvPr/>
        </p:nvSpPr>
        <p:spPr bwMode="auto">
          <a:xfrm>
            <a:off x="2423161" y="3934691"/>
            <a:ext cx="769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rgbClr val="FF0000"/>
                </a:solidFill>
              </a:rPr>
              <a:t>Than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5185" name="Rectangle 65"/>
          <p:cNvSpPr>
            <a:spLocks noChangeArrowheads="1"/>
          </p:cNvSpPr>
          <p:nvPr/>
        </p:nvSpPr>
        <p:spPr bwMode="auto">
          <a:xfrm>
            <a:off x="3441701" y="2883766"/>
            <a:ext cx="862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Trắng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4276726" y="2883766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Không </a:t>
            </a:r>
          </a:p>
        </p:txBody>
      </p:sp>
      <p:sp>
        <p:nvSpPr>
          <p:cNvPr id="5187" name="Rectangle 67"/>
          <p:cNvSpPr>
            <a:spLocks noChangeArrowheads="1"/>
          </p:cNvSpPr>
          <p:nvPr/>
        </p:nvSpPr>
        <p:spPr bwMode="auto">
          <a:xfrm>
            <a:off x="5403850" y="288376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Mặn</a:t>
            </a:r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3441701" y="3401291"/>
            <a:ext cx="92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Trắng </a:t>
            </a:r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4276726" y="3417166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Không </a:t>
            </a:r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5389564" y="3401291"/>
            <a:ext cx="706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Ngọt</a:t>
            </a:r>
          </a:p>
        </p:txBody>
      </p:sp>
      <p:sp>
        <p:nvSpPr>
          <p:cNvPr id="5191" name="Rectangle 71"/>
          <p:cNvSpPr>
            <a:spLocks noChangeArrowheads="1"/>
          </p:cNvSpPr>
          <p:nvPr/>
        </p:nvSpPr>
        <p:spPr bwMode="auto">
          <a:xfrm>
            <a:off x="3429001" y="3934691"/>
            <a:ext cx="6270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rgbClr val="000099"/>
                </a:solidFill>
              </a:rPr>
              <a:t>Đen</a:t>
            </a:r>
            <a:endParaRPr lang="en-US" altLang="en-US" sz="2000" b="1">
              <a:solidFill>
                <a:srgbClr val="000099"/>
              </a:solidFill>
            </a:endParaRPr>
          </a:p>
        </p:txBody>
      </p:sp>
      <p:sp>
        <p:nvSpPr>
          <p:cNvPr id="5192" name="Rectangle 72"/>
          <p:cNvSpPr>
            <a:spLocks noChangeArrowheads="1"/>
          </p:cNvSpPr>
          <p:nvPr/>
        </p:nvSpPr>
        <p:spPr bwMode="auto">
          <a:xfrm>
            <a:off x="4276726" y="3950566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Không </a:t>
            </a:r>
          </a:p>
        </p:txBody>
      </p: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5232809" y="3947754"/>
            <a:ext cx="925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rgbClr val="000099"/>
                </a:solidFill>
              </a:rPr>
              <a:t>Không</a:t>
            </a:r>
            <a:endParaRPr lang="en-US" altLang="en-US" sz="2000" b="1">
              <a:solidFill>
                <a:srgbClr val="000099"/>
              </a:solidFill>
            </a:endParaRPr>
          </a:p>
        </p:txBody>
      </p:sp>
      <p:sp>
        <p:nvSpPr>
          <p:cNvPr id="5194" name="Rectangle 74"/>
          <p:cNvSpPr>
            <a:spLocks noChangeArrowheads="1"/>
          </p:cNvSpPr>
          <p:nvPr/>
        </p:nvSpPr>
        <p:spPr bwMode="auto">
          <a:xfrm>
            <a:off x="6221414" y="2883766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Rắn</a:t>
            </a:r>
          </a:p>
        </p:txBody>
      </p:sp>
      <p:sp>
        <p:nvSpPr>
          <p:cNvPr id="5195" name="Rectangle 75"/>
          <p:cNvSpPr>
            <a:spLocks noChangeArrowheads="1"/>
          </p:cNvSpPr>
          <p:nvPr/>
        </p:nvSpPr>
        <p:spPr bwMode="auto">
          <a:xfrm>
            <a:off x="7180264" y="2959966"/>
            <a:ext cx="59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Hạt</a:t>
            </a:r>
          </a:p>
        </p:txBody>
      </p:sp>
      <p:sp>
        <p:nvSpPr>
          <p:cNvPr id="5196" name="Rectangle 76"/>
          <p:cNvSpPr>
            <a:spLocks noChangeArrowheads="1"/>
          </p:cNvSpPr>
          <p:nvPr/>
        </p:nvSpPr>
        <p:spPr bwMode="auto">
          <a:xfrm>
            <a:off x="8077200" y="2959966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Tan </a:t>
            </a:r>
          </a:p>
        </p:txBody>
      </p:sp>
      <p:sp>
        <p:nvSpPr>
          <p:cNvPr id="5203" name="Rectangle 83"/>
          <p:cNvSpPr>
            <a:spLocks noChangeArrowheads="1"/>
          </p:cNvSpPr>
          <p:nvPr/>
        </p:nvSpPr>
        <p:spPr bwMode="auto">
          <a:xfrm>
            <a:off x="9080500" y="3934691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Có </a:t>
            </a:r>
          </a:p>
        </p:txBody>
      </p:sp>
      <p:sp>
        <p:nvSpPr>
          <p:cNvPr id="5204" name="Rectangle 84"/>
          <p:cNvSpPr>
            <a:spLocks noChangeArrowheads="1"/>
          </p:cNvSpPr>
          <p:nvPr/>
        </p:nvSpPr>
        <p:spPr bwMode="auto">
          <a:xfrm>
            <a:off x="9080500" y="3417166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Có </a:t>
            </a:r>
          </a:p>
        </p:txBody>
      </p:sp>
      <p:sp>
        <p:nvSpPr>
          <p:cNvPr id="5205" name="Rectangle 85"/>
          <p:cNvSpPr>
            <a:spLocks noChangeArrowheads="1"/>
          </p:cNvSpPr>
          <p:nvPr/>
        </p:nvSpPr>
        <p:spPr bwMode="auto">
          <a:xfrm>
            <a:off x="9080501" y="2883766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Không </a:t>
            </a:r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6297614" y="3934691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Rắn</a:t>
            </a:r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6297614" y="3401291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Rắn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7162800" y="3401291"/>
            <a:ext cx="59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Hạt</a:t>
            </a:r>
          </a:p>
        </p:txBody>
      </p:sp>
      <p:sp>
        <p:nvSpPr>
          <p:cNvPr id="5209" name="Rectangle 89"/>
          <p:cNvSpPr>
            <a:spLocks noChangeArrowheads="1"/>
          </p:cNvSpPr>
          <p:nvPr/>
        </p:nvSpPr>
        <p:spPr bwMode="auto">
          <a:xfrm>
            <a:off x="7162800" y="3934691"/>
            <a:ext cx="724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smtClean="0">
                <a:solidFill>
                  <a:srgbClr val="000099"/>
                </a:solidFill>
              </a:rPr>
              <a:t>Khối</a:t>
            </a:r>
            <a:endParaRPr lang="en-US" altLang="en-US" sz="2000" b="1" dirty="0">
              <a:solidFill>
                <a:srgbClr val="000099"/>
              </a:solidFill>
            </a:endParaRPr>
          </a:p>
        </p:txBody>
      </p:sp>
      <p:sp>
        <p:nvSpPr>
          <p:cNvPr id="5210" name="Rectangle 90"/>
          <p:cNvSpPr>
            <a:spLocks noChangeArrowheads="1"/>
          </p:cNvSpPr>
          <p:nvPr/>
        </p:nvSpPr>
        <p:spPr bwMode="auto">
          <a:xfrm>
            <a:off x="8077200" y="3401291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Tan </a:t>
            </a:r>
          </a:p>
        </p:txBody>
      </p:sp>
      <p:sp>
        <p:nvSpPr>
          <p:cNvPr id="5211" name="Rectangle 91"/>
          <p:cNvSpPr>
            <a:spLocks noChangeArrowheads="1"/>
          </p:cNvSpPr>
          <p:nvPr/>
        </p:nvSpPr>
        <p:spPr bwMode="auto">
          <a:xfrm>
            <a:off x="7924801" y="3934691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99"/>
                </a:solidFill>
              </a:rPr>
              <a:t>Không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0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2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5" grpId="0"/>
      <p:bldP spid="5186" grpId="0"/>
      <p:bldP spid="5187" grpId="0"/>
      <p:bldP spid="5188" grpId="0"/>
      <p:bldP spid="5189" grpId="0"/>
      <p:bldP spid="5190" grpId="0"/>
      <p:bldP spid="5191" grpId="0"/>
      <p:bldP spid="5192" grpId="0"/>
      <p:bldP spid="5193" grpId="0"/>
      <p:bldP spid="5194" grpId="0"/>
      <p:bldP spid="5195" grpId="0"/>
      <p:bldP spid="5196" grpId="0"/>
      <p:bldP spid="5203" grpId="0"/>
      <p:bldP spid="5204" grpId="0"/>
      <p:bldP spid="5205" grpId="0"/>
      <p:bldP spid="5206" grpId="0"/>
      <p:bldP spid="5207" grpId="0"/>
      <p:bldP spid="5208" grpId="0"/>
      <p:bldP spid="5209" grpId="0"/>
      <p:bldP spid="5210" grpId="0"/>
      <p:bldP spid="52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213282" y="752500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FF3300"/>
                </a:solidFill>
              </a:rPr>
              <a:t>Quan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sát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các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vật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sau</a:t>
            </a:r>
            <a:r>
              <a:rPr lang="en-US" altLang="en-US" sz="2800" b="1" dirty="0">
                <a:solidFill>
                  <a:srgbClr val="FF3300"/>
                </a:solidFill>
              </a:rPr>
              <a:t> ta </a:t>
            </a:r>
            <a:r>
              <a:rPr lang="en-US" altLang="en-US" sz="2800" b="1" dirty="0" err="1">
                <a:solidFill>
                  <a:srgbClr val="FF3300"/>
                </a:solidFill>
              </a:rPr>
              <a:t>biết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những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tính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848226" y="5562600"/>
            <a:ext cx="1508186" cy="685800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b="1" dirty="0" err="1" smtClean="0">
                <a:solidFill>
                  <a:srgbClr val="FF0000"/>
                </a:solidFill>
              </a:rPr>
              <a:t>Trạng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thái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pic>
        <p:nvPicPr>
          <p:cNvPr id="31753" name="Picture 9" descr="nuoc-s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407851"/>
            <a:ext cx="3009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ice-cube-f52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24" y="1420428"/>
            <a:ext cx="2990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lavie-500m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8" y="1407851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694417" cy="4350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53592" y="569881"/>
            <a:ext cx="8885808" cy="53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 dirty="0" err="1">
                <a:solidFill>
                  <a:srgbClr val="FF3300"/>
                </a:solidFill>
              </a:rPr>
              <a:t>Quan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sát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các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vật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sau</a:t>
            </a:r>
            <a:r>
              <a:rPr lang="en-US" altLang="en-US" sz="2800" b="1" dirty="0">
                <a:solidFill>
                  <a:srgbClr val="FF3300"/>
                </a:solidFill>
              </a:rPr>
              <a:t> ta </a:t>
            </a:r>
            <a:r>
              <a:rPr lang="en-US" altLang="en-US" sz="2800" b="1" dirty="0" err="1">
                <a:solidFill>
                  <a:srgbClr val="FF3300"/>
                </a:solidFill>
              </a:rPr>
              <a:t>biết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được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những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tính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nào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6154" name="Picture 10" descr="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14" y="1241394"/>
            <a:ext cx="2694186" cy="25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93" y="1241393"/>
            <a:ext cx="2931907" cy="245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14" y="3984594"/>
            <a:ext cx="2694186" cy="25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93" y="3973482"/>
            <a:ext cx="2931907" cy="2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28" y="1241393"/>
            <a:ext cx="2667772" cy="243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C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256" y="3984594"/>
            <a:ext cx="2614944" cy="2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10610624" y="3281499"/>
            <a:ext cx="987312" cy="713167"/>
          </a:xfrm>
          <a:prstGeom prst="ellipse">
            <a:avLst/>
          </a:prstGeom>
          <a:solidFill>
            <a:schemeClr val="accent1"/>
          </a:solidFill>
          <a:ln w="76200" cmpd="tri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b="1" dirty="0" err="1">
                <a:solidFill>
                  <a:srgbClr val="FF0000"/>
                </a:solidFill>
              </a:rPr>
              <a:t>Màu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662239" cy="4523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BÀI 2 : CHẤT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0" y="-60325"/>
            <a:ext cx="9144000" cy="9525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kỹ một số chất có trong bảng dưới đây, hãy cho biết tính chất bề ngoài của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1600200" y="1143000"/>
          <a:ext cx="8991600" cy="5715000"/>
        </p:xfrm>
        <a:graphic>
          <a:graphicData uri="http://schemas.openxmlformats.org/drawingml/2006/table">
            <a:tbl>
              <a:tblPr/>
              <a:tblGrid>
                <a:gridCol w="899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9" name="Picture 13" descr="Description: hoi_phan1.2_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6500"/>
            <a:ext cx="89154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995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4" descr="Description: tra_loi_1.2_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688"/>
            <a:ext cx="90678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936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954</TotalTime>
  <Words>765</Words>
  <Application>Microsoft Office PowerPoint</Application>
  <PresentationFormat>Widescreen</PresentationFormat>
  <Paragraphs>150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SimSun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I. Chất có ở đâu?  </vt:lpstr>
      <vt:lpstr>PowerPoint Presentation</vt:lpstr>
      <vt:lpstr>II. Tính chất của chất ? 1. Mỗi chất có những tính chất nhất định: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Dầu ăn có tan trong nước và trong xăng A92 hay không? Quan sát và trả lời  câu hỏi trên</vt:lpstr>
      <vt:lpstr>PowerPoint Presentation</vt:lpstr>
      <vt:lpstr>?3) Hãy kể ra những ứng dụng của nhôm mà em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Sơ đồ chưng cất nước tự nhiên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abc</cp:lastModifiedBy>
  <cp:revision>46</cp:revision>
  <dcterms:created xsi:type="dcterms:W3CDTF">2020-09-06T03:39:57Z</dcterms:created>
  <dcterms:modified xsi:type="dcterms:W3CDTF">2022-11-26T13:34:45Z</dcterms:modified>
</cp:coreProperties>
</file>